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260" r:id="rId4"/>
    <p:sldId id="257" r:id="rId5"/>
    <p:sldId id="261" r:id="rId6"/>
    <p:sldId id="264" r:id="rId7"/>
    <p:sldId id="263" r:id="rId8"/>
    <p:sldId id="258" r:id="rId9"/>
    <p:sldId id="305" r:id="rId10"/>
    <p:sldId id="265" r:id="rId11"/>
    <p:sldId id="266" r:id="rId12"/>
    <p:sldId id="267" r:id="rId13"/>
    <p:sldId id="268" r:id="rId14"/>
    <p:sldId id="271" r:id="rId15"/>
    <p:sldId id="270" r:id="rId16"/>
    <p:sldId id="296" r:id="rId17"/>
    <p:sldId id="269" r:id="rId18"/>
    <p:sldId id="293" r:id="rId19"/>
    <p:sldId id="317" r:id="rId20"/>
    <p:sldId id="295" r:id="rId21"/>
    <p:sldId id="302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F8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76" autoAdjust="0"/>
    <p:restoredTop sz="85068" autoAdjust="0"/>
  </p:normalViewPr>
  <p:slideViewPr>
    <p:cSldViewPr snapToGrid="0">
      <p:cViewPr varScale="1">
        <p:scale>
          <a:sx n="95" d="100"/>
          <a:sy n="95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316529-AAB0-4E91-947D-D27C8EC5B0FB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47CC3A-87A2-40BE-8587-520ED0C643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685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160A32-B16F-67E3-E51B-37061FF9D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AA1D40C-DC31-1F1C-0443-7AA3535C7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13815A-C67D-682D-DA4A-F32DB2CC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0BFDC0-FF50-C6CC-1AFE-CD8B10DD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4BC93A-C2BB-F8C7-5DAD-7B2642A9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91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A9905A-B4C6-048A-99BD-528BC184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15F7216-543A-489C-23C7-068D04106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A5588C-1A83-F98E-FE3C-C7B3D263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A4A45CE-F68D-089D-EE8D-62D18475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CB0988-3A7F-BAB1-F1E8-980A3F19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1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DB54A71-8D1C-9B0B-45B6-B62E53F6A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663150F-EC59-5221-D84C-FDE41D237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EC63D6-14F6-4D7F-1736-E3F714F4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F28EBF-DE5C-31CC-529B-A9780C83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228EB2-0EF0-9501-D972-D0A86310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102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05FE6-AC43-88E4-CD1C-6C35C657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39CA75-2390-A49D-607D-F00EB4BE2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163BD6-8229-0E21-720B-C55DE994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518A5A-B546-E83A-942C-9851EA2B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B7605C-7C9E-9E05-A0C2-3D39EFE0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60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88A9BA-1E7E-D344-35CC-BE4FEDE5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C8D871C-C484-E3E4-60BD-ADF4BC222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6716C91-3E66-0EFF-C9F1-051EE897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F94D22-A62A-A0A4-92D4-EB4AD582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BC7483-9DB3-AD5C-AD01-D20E6F8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5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FB2A8A-A360-030C-23FC-3637682C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1BAF5B-B625-619A-B6D4-BA1D63E69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C77D7FF-BC4F-6CAF-3BBB-4A5D6F627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2A76E4D-53D6-268C-829E-A3D7C522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9E8B6B9-936C-895E-F74F-5EF95D5D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D7E5BF0-61E8-7452-9F12-A7BB86DC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78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A1A6D1-0C58-2BE8-21DB-A50210FB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E2712A5-FE8F-7E64-7FAF-A67820F6D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E5C51-5829-859B-788B-36C87361B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B36A42C-D74E-C1A7-E556-0866F282B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1CD9B61-1F6A-24EF-75F6-AE9FF9379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49551C4-2340-C86B-6CD6-E6D8691C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7F94A24-DD23-41B3-F14F-9BC0C26D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20784AC-FA84-7CCC-FBB9-1CAA4713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36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28C4EC-C8C8-A14C-87ED-0EAF14B9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6A7C95A-C610-3E76-5130-A0673598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5966AE3-5357-E04C-F01E-366D96C3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C3BFB4B-34D1-CAAC-A24E-EE8BF133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254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3E9B6E-7AFA-C0FD-876A-9ED3E830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4EDD4E9-BF13-92AD-ACD3-9101DE3F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9A0FC4-1523-29EC-6EA1-EAC1BC30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46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DC711D-6E19-1BDC-F059-6E498D76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4643B9-6DB0-D8E1-901B-21654C66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6C720F1-A901-B28A-ED05-8A9A1942E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8B9FF4E-1972-4811-0B04-562B80C4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3F8A36F-C8C9-5C1F-9F30-2BE1293C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2A9E95-B866-E671-B2BD-A7AA5B2F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41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3580E1-0FB3-3A6A-0FB1-2DEA712B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75A66B9-5BFC-2FD8-2100-829E0EB0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5BD95D6-9D55-3200-E39C-FF1C54D8A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17E6099-B91A-602B-5D86-D9B97F5E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EB7EA8-6ECD-6838-F9E9-A737CC3C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9D68C4A-06BB-36AB-4DA4-DB0F462A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66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68D29BE-FAAF-EE18-523A-0570E150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90B42E-EB42-8457-EC59-A99B6DA2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22CDE8-EC57-4240-B466-E29E7DC7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339F92-6A35-418B-AD0F-5214DB4E0D1C}" type="datetimeFigureOut">
              <a:rPr lang="he-IL" smtClean="0"/>
              <a:t>כ"ב/שבט/תשפ"ו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938232A-148A-FD71-165C-BC38E95D2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A7B295F-E62B-700B-F866-048ABF2F4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65C66A-5135-4A1C-A9C7-C3EDC184DB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hyperlink" Target="file:///G:\Users\tali\Downloads\WhatsApp%20Video%202025-02-20%20at%2011.55.00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png"/><Relationship Id="rId7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תמונה שמכילה בחוץ, שמיים, עץ, בניין&#10;&#10;התיאור נוצר באופן אוטומטי">
            <a:extLst>
              <a:ext uri="{FF2B5EF4-FFF2-40B4-BE49-F238E27FC236}">
                <a16:creationId xmlns:a16="http://schemas.microsoft.com/office/drawing/2014/main" id="{2CC7B7B9-8AF8-3161-1CF4-AFEB628ED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5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B98A4003-7755-5F7A-1EDC-D4FC74E2BEA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DE50514-12F0-31FE-6207-2C1FA4A48C97}"/>
              </a:ext>
            </a:extLst>
          </p:cNvPr>
          <p:cNvSpPr/>
          <p:nvPr/>
        </p:nvSpPr>
        <p:spPr>
          <a:xfrm>
            <a:off x="5042437" y="8014446"/>
            <a:ext cx="5189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לקראת תשפ"ה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BC273CC-626F-78DC-B16D-25278B9F3C7A}"/>
              </a:ext>
            </a:extLst>
          </p:cNvPr>
          <p:cNvSpPr/>
          <p:nvPr/>
        </p:nvSpPr>
        <p:spPr>
          <a:xfrm>
            <a:off x="5042437" y="7008638"/>
            <a:ext cx="48590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מעבר לחטיבה עליונה</a:t>
            </a:r>
          </a:p>
        </p:txBody>
      </p:sp>
      <p:pic>
        <p:nvPicPr>
          <p:cNvPr id="13" name="תמונה 12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9DA1AC50-04F3-DCBB-765D-815F22294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" y="4750359"/>
            <a:ext cx="1967878" cy="1882588"/>
          </a:xfrm>
          <a:prstGeom prst="rect">
            <a:avLst/>
          </a:prstGeom>
        </p:spPr>
      </p:pic>
      <p:pic>
        <p:nvPicPr>
          <p:cNvPr id="3" name="תמונה 2" descr="תמונה שמכילה טקסט, גופן, צילום מסך, ירוק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DB0066E-9EF2-4E3D-3769-623AC03D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856" y="667339"/>
            <a:ext cx="5946304" cy="220649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C8BA631-B3EC-CC0D-3204-DE3779C853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090" b="3641"/>
          <a:stretch>
            <a:fillRect/>
          </a:stretch>
        </p:blipFill>
        <p:spPr>
          <a:xfrm>
            <a:off x="6106856" y="3429000"/>
            <a:ext cx="6096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0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8EF0-7DC2-9FC0-BF2B-088BD1AD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78E60D5-6C42-95BA-A2DB-5B38459029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FED03111-527A-FDA8-BF7F-0D15A043C392}"/>
              </a:ext>
            </a:extLst>
          </p:cNvPr>
          <p:cNvSpPr/>
          <p:nvPr/>
        </p:nvSpPr>
        <p:spPr>
          <a:xfrm rot="5400000">
            <a:off x="5577422" y="2951867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F258122-FA05-D002-CFCF-1FA4F2A97A91}"/>
              </a:ext>
            </a:extLst>
          </p:cNvPr>
          <p:cNvSpPr/>
          <p:nvPr/>
        </p:nvSpPr>
        <p:spPr>
          <a:xfrm>
            <a:off x="1738365" y="5037828"/>
            <a:ext cx="3878664" cy="994787"/>
          </a:xfrm>
          <a:prstGeom prst="rect">
            <a:avLst/>
          </a:prstGeom>
          <a:solidFill>
            <a:srgbClr val="6F8136"/>
          </a:solidFill>
          <a:ln>
            <a:solidFill>
              <a:srgbClr val="6F81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88B8703-72A9-58D0-8731-D2A28F9B19D3}"/>
              </a:ext>
            </a:extLst>
          </p:cNvPr>
          <p:cNvSpPr/>
          <p:nvPr/>
        </p:nvSpPr>
        <p:spPr>
          <a:xfrm>
            <a:off x="4732774" y="4501663"/>
            <a:ext cx="693335" cy="536166"/>
          </a:xfrm>
          <a:prstGeom prst="rect">
            <a:avLst/>
          </a:prstGeom>
          <a:solidFill>
            <a:srgbClr val="6F8136"/>
          </a:solidFill>
          <a:ln>
            <a:solidFill>
              <a:srgbClr val="6F81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3F06750-CFF0-0DEC-84B8-D72783508C80}"/>
              </a:ext>
            </a:extLst>
          </p:cNvPr>
          <p:cNvSpPr/>
          <p:nvPr/>
        </p:nvSpPr>
        <p:spPr>
          <a:xfrm rot="19428803">
            <a:off x="4662732" y="4232849"/>
            <a:ext cx="249533" cy="490993"/>
          </a:xfrm>
          <a:prstGeom prst="rect">
            <a:avLst/>
          </a:prstGeom>
          <a:solidFill>
            <a:srgbClr val="6F8136"/>
          </a:solidFill>
          <a:ln>
            <a:solidFill>
              <a:srgbClr val="6F81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71614C4-20B7-01CF-A54C-66A9145F5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2647" r="6096" b="10113"/>
          <a:stretch>
            <a:fillRect/>
          </a:stretch>
        </p:blipFill>
        <p:spPr>
          <a:xfrm>
            <a:off x="0" y="0"/>
            <a:ext cx="12221307" cy="69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4798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49CB-8414-4463-DA96-26F88C44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96BEC5C-EDB1-9C6B-C6A8-FDB381AE59A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F2DAA812-F518-A615-ECAD-57293DA8F0B6}"/>
              </a:ext>
            </a:extLst>
          </p:cNvPr>
          <p:cNvSpPr/>
          <p:nvPr/>
        </p:nvSpPr>
        <p:spPr>
          <a:xfrm rot="16200000">
            <a:off x="5160570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1BA283E-889F-4A07-B892-9129982A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920" y="794115"/>
            <a:ext cx="5942160" cy="22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1465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54BDD-7821-F7AA-B8A0-A9D06E11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052E15BA-7086-7739-5DDC-5CCB50B54C6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9C1E054E-7D1C-78DB-3537-31E275EF788C}"/>
              </a:ext>
            </a:extLst>
          </p:cNvPr>
          <p:cNvSpPr/>
          <p:nvPr/>
        </p:nvSpPr>
        <p:spPr>
          <a:xfrm rot="5400000">
            <a:off x="5577422" y="2951867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BC72A4E-AA5E-114F-A47A-2759B791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1" y="177135"/>
            <a:ext cx="5213407" cy="109098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CF90696-B342-1B23-5B0A-70E423D9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572" y="338787"/>
            <a:ext cx="5723459" cy="784564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C205644-11A3-5C61-8952-5B129F9E1199}"/>
              </a:ext>
            </a:extLst>
          </p:cNvPr>
          <p:cNvSpPr txBox="1"/>
          <p:nvPr/>
        </p:nvSpPr>
        <p:spPr>
          <a:xfrm>
            <a:off x="6321012" y="5312569"/>
            <a:ext cx="5616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כימיה 5 </a:t>
            </a:r>
            <a:r>
              <a:rPr lang="he-IL" sz="2000" b="1" dirty="0" err="1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יח"ל</a:t>
            </a:r>
            <a:r>
              <a:rPr lang="he-IL" sz="2000" b="1" dirty="0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מוכר כ – 5 יח' ריאליות ע"י המוסדות להשכלה גבוהה ומזכה את התלמידים הנבחנים בבחינת בגרות בבונוס מוגדל.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תמונה 13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D23A0C15-4711-EAB1-8B02-48B517431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" y="5587290"/>
            <a:ext cx="1219927" cy="1167054"/>
          </a:xfrm>
          <a:prstGeom prst="rect">
            <a:avLst/>
          </a:prstGeom>
        </p:spPr>
      </p:pic>
      <p:pic>
        <p:nvPicPr>
          <p:cNvPr id="6" name="תמונה 5" descr="תמונה שמכילה פני אדם, לבוש, בקבוק, אדם&#10;&#10;התיאור נוצר באופן אוטומטי">
            <a:extLst>
              <a:ext uri="{FF2B5EF4-FFF2-40B4-BE49-F238E27FC236}">
                <a16:creationId xmlns:a16="http://schemas.microsoft.com/office/drawing/2014/main" id="{F56ABFEF-ECD4-3605-E40C-C01C7D0E0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26" y="1145097"/>
            <a:ext cx="4552569" cy="3642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F4FDC6B-73EA-1805-81B4-8EB94079C53E}"/>
              </a:ext>
            </a:extLst>
          </p:cNvPr>
          <p:cNvSpPr/>
          <p:nvPr/>
        </p:nvSpPr>
        <p:spPr>
          <a:xfrm>
            <a:off x="503988" y="1197915"/>
            <a:ext cx="505979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bg1"/>
                </a:solidFill>
                <a:cs typeface="+mj-cs"/>
              </a:rPr>
              <a:t>הכימיה הוא מדע מדויק, המתאר וחוקר את מבנה החומרים, תכונותיהם וגלגולם זה בזה ומהווה בסיס ללימודי המשך במוסדות להשכלה גבוהה בתחומים שונים כגון:</a:t>
            </a:r>
            <a:r>
              <a:rPr lang="en-US" dirty="0">
                <a:solidFill>
                  <a:schemeClr val="bg1"/>
                </a:solidFill>
                <a:cs typeface="+mj-cs"/>
              </a:rPr>
              <a:t> </a:t>
            </a:r>
            <a:endParaRPr lang="he-IL" dirty="0">
              <a:solidFill>
                <a:schemeClr val="bg1"/>
              </a:solidFill>
              <a:cs typeface="+mj-cs"/>
            </a:endParaRPr>
          </a:p>
          <a:p>
            <a:endParaRPr lang="he-IL" sz="900" dirty="0">
              <a:solidFill>
                <a:schemeClr val="bg1"/>
              </a:solidFill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dirty="0">
                <a:solidFill>
                  <a:schemeClr val="bg1"/>
                </a:solidFill>
                <a:cs typeface="+mj-cs"/>
              </a:rPr>
              <a:t>מדעים:</a:t>
            </a:r>
            <a:r>
              <a:rPr lang="en-US" dirty="0">
                <a:solidFill>
                  <a:schemeClr val="bg1"/>
                </a:solidFill>
                <a:cs typeface="+mj-cs"/>
              </a:rPr>
              <a:t> </a:t>
            </a:r>
            <a:r>
              <a:rPr lang="he-IL" dirty="0">
                <a:solidFill>
                  <a:schemeClr val="bg1"/>
                </a:solidFill>
                <a:cs typeface="+mj-cs"/>
              </a:rPr>
              <a:t>כימיה, פיסיקה, ביולוגיה, ביוכימיה וביוטכנולוגיה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dirty="0">
                <a:solidFill>
                  <a:schemeClr val="bg1"/>
                </a:solidFill>
                <a:cs typeface="+mj-cs"/>
              </a:rPr>
              <a:t>רפואה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dirty="0">
                <a:solidFill>
                  <a:schemeClr val="bg1"/>
                </a:solidFill>
                <a:cs typeface="+mj-cs"/>
              </a:rPr>
              <a:t>רוקחות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dirty="0">
                <a:solidFill>
                  <a:schemeClr val="bg1"/>
                </a:solidFill>
                <a:cs typeface="+mj-cs"/>
              </a:rPr>
              <a:t>קוסמטיקה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dirty="0">
                <a:solidFill>
                  <a:schemeClr val="bg1"/>
                </a:solidFill>
                <a:cs typeface="+mj-cs"/>
              </a:rPr>
              <a:t>הנדסה כימית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dirty="0">
                <a:solidFill>
                  <a:schemeClr val="bg1"/>
                </a:solidFill>
                <a:cs typeface="+mj-cs"/>
              </a:rPr>
              <a:t>תעשיית המזון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dirty="0">
                <a:solidFill>
                  <a:schemeClr val="bg1"/>
                </a:solidFill>
                <a:cs typeface="+mj-cs"/>
              </a:rPr>
              <a:t>חקלאות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800" dirty="0">
                <a:solidFill>
                  <a:schemeClr val="bg1"/>
                </a:solidFill>
                <a:cs typeface="+mj-cs"/>
              </a:rPr>
              <a:t>מקצועות פרא-רפואיים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e-IL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9A7F080-D439-53F8-D087-EB734ACD3300}"/>
              </a:ext>
            </a:extLst>
          </p:cNvPr>
          <p:cNvSpPr/>
          <p:nvPr/>
        </p:nvSpPr>
        <p:spPr>
          <a:xfrm>
            <a:off x="158712" y="4420372"/>
            <a:ext cx="540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dirty="0">
                <a:solidFill>
                  <a:schemeClr val="bg1"/>
                </a:solidFill>
                <a:cs typeface="+mj-cs"/>
              </a:rPr>
              <a:t>הלימודים משלבים התנסות במעבדה חוקרת, הממחישה ומבהירה את הנושאים הנלמדים בכיתה, ומאפשרת לימוד והתנסות מיומנויות מעבדה וחקר.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C05167F-6884-C13D-8AC9-EF796364DC58}"/>
              </a:ext>
            </a:extLst>
          </p:cNvPr>
          <p:cNvSpPr txBox="1"/>
          <p:nvPr/>
        </p:nvSpPr>
        <p:spPr>
          <a:xfrm>
            <a:off x="503988" y="6385012"/>
            <a:ext cx="5405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* הקבלה למגמה מותנת בראיון אישי ובציון 80 ומעלה*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779707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40CF6E6-68B1-66EA-3C27-999808B5E21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0271CE56-709E-F7D9-1846-98893E81F989}"/>
              </a:ext>
            </a:extLst>
          </p:cNvPr>
          <p:cNvSpPr/>
          <p:nvPr/>
        </p:nvSpPr>
        <p:spPr>
          <a:xfrm rot="16200000">
            <a:off x="5160570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65BAAF7-B01D-5A96-E573-949B4253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85" y="203221"/>
            <a:ext cx="5220429" cy="1076475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F0379F6A-CC94-6628-49D4-F04039E187FF}"/>
              </a:ext>
            </a:extLst>
          </p:cNvPr>
          <p:cNvSpPr txBox="1"/>
          <p:nvPr/>
        </p:nvSpPr>
        <p:spPr>
          <a:xfrm>
            <a:off x="286265" y="3953562"/>
            <a:ext cx="4927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6F81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ביולוגיה- מקצוע מדעי מתחדש העוסק בנושאים הנמצאים בחזית המדע 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3667FD7C-9C96-89AB-F7C6-1994D20F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0" y="482914"/>
            <a:ext cx="5833284" cy="498940"/>
          </a:xfrm>
          <a:prstGeom prst="rect">
            <a:avLst/>
          </a:prstGeom>
        </p:spPr>
      </p:pic>
      <p:pic>
        <p:nvPicPr>
          <p:cNvPr id="11" name="תמונה 10">
            <a:hlinkClick r:id="rId4" action="ppaction://hlinkfile"/>
            <a:extLst>
              <a:ext uri="{FF2B5EF4-FFF2-40B4-BE49-F238E27FC236}">
                <a16:creationId xmlns:a16="http://schemas.microsoft.com/office/drawing/2014/main" id="{C9543B71-3354-528F-6A6D-787DDEAC12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83" t="39658" r="16270" b="12794"/>
          <a:stretch/>
        </p:blipFill>
        <p:spPr>
          <a:xfrm>
            <a:off x="376967" y="1240483"/>
            <a:ext cx="4745767" cy="2636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תמונה 11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9B2B7C65-9162-4EB0-DA56-2A0BDC3CF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57" y="5451231"/>
            <a:ext cx="1308048" cy="1251356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6643198-96DA-7869-9AE9-9D6680F4F1A2}"/>
              </a:ext>
            </a:extLst>
          </p:cNvPr>
          <p:cNvSpPr/>
          <p:nvPr/>
        </p:nvSpPr>
        <p:spPr>
          <a:xfrm>
            <a:off x="6211908" y="1405239"/>
            <a:ext cx="56938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  <a:cs typeface="+mj-cs"/>
              </a:rPr>
              <a:t>מדע הביולוגיה מציב בפני התלמידים אתגרים ועניין רב. הוא מאופיין ע"י רבגוניות גדולה של נושאי הלימוד ודרכי למידה והערכה. </a:t>
            </a:r>
          </a:p>
          <a:p>
            <a:endParaRPr lang="he-IL" sz="1600" dirty="0">
              <a:solidFill>
                <a:schemeClr val="bg1"/>
              </a:solidFill>
              <a:cs typeface="+mj-cs"/>
            </a:endParaRPr>
          </a:p>
          <a:p>
            <a:r>
              <a:rPr lang="he-IL" sz="1600" dirty="0">
                <a:solidFill>
                  <a:schemeClr val="bg1"/>
                </a:solidFill>
                <a:cs typeface="+mj-cs"/>
              </a:rPr>
              <a:t>הביולוגיה מהווה בסיס למקצועות רבים: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  <a:cs typeface="+mj-cs"/>
              </a:rPr>
              <a:t>מדעי החיים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  <a:cs typeface="+mj-cs"/>
              </a:rPr>
              <a:t>רפואה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  <a:cs typeface="+mj-cs"/>
              </a:rPr>
              <a:t>תזונה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  <a:cs typeface="+mj-cs"/>
              </a:rPr>
              <a:t>ביוטכנולוגיה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  <a:cs typeface="+mj-cs"/>
              </a:rPr>
              <a:t>מדעי המוח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  <a:cs typeface="+mj-cs"/>
              </a:rPr>
              <a:t>מקצועות פרא-רפואיים</a:t>
            </a:r>
          </a:p>
          <a:p>
            <a:endParaRPr lang="he-IL" sz="16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F3F3A94-1460-8911-63C5-ED57D97DC9CD}"/>
              </a:ext>
            </a:extLst>
          </p:cNvPr>
          <p:cNvSpPr/>
          <p:nvPr/>
        </p:nvSpPr>
        <p:spPr>
          <a:xfrm>
            <a:off x="6278451" y="3953562"/>
            <a:ext cx="5627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  <a:cs typeface="+mj-cs"/>
              </a:rPr>
              <a:t>-  הלימודים העיוניים מלווים בעבודת מעבדה, בביצוע מחקר, באיסוף נתונים, </a:t>
            </a:r>
          </a:p>
          <a:p>
            <a:r>
              <a:rPr lang="he-IL" sz="1600" dirty="0">
                <a:solidFill>
                  <a:schemeClr val="bg1"/>
                </a:solidFill>
                <a:cs typeface="+mj-cs"/>
              </a:rPr>
              <a:t>   עיבודם במחשב ובסיור בטבע. </a:t>
            </a:r>
          </a:p>
          <a:p>
            <a:r>
              <a:rPr lang="he-IL" sz="1600" dirty="0">
                <a:solidFill>
                  <a:schemeClr val="bg1"/>
                </a:solidFill>
                <a:cs typeface="+mj-cs"/>
              </a:rPr>
              <a:t>-  הלימודים העיוניים כוללים קריאת מאמרים מדעיים העוסקים בנושאים מחזית </a:t>
            </a:r>
          </a:p>
          <a:p>
            <a:r>
              <a:rPr lang="he-IL" sz="1600" dirty="0">
                <a:solidFill>
                  <a:schemeClr val="bg1"/>
                </a:solidFill>
                <a:cs typeface="+mj-cs"/>
              </a:rPr>
              <a:t>   המדע. </a:t>
            </a:r>
          </a:p>
          <a:p>
            <a:r>
              <a:rPr lang="he-IL" sz="1600" dirty="0">
                <a:solidFill>
                  <a:schemeClr val="bg1"/>
                </a:solidFill>
                <a:cs typeface="+mj-cs"/>
              </a:rPr>
              <a:t>-  התלמידים ילמדו את מיומנויות החקר ויישמו אותם לאורך כל לימודיהם.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47C9BDC-4BAF-B208-BDAB-08B195B8498B}"/>
              </a:ext>
            </a:extLst>
          </p:cNvPr>
          <p:cNvSpPr txBox="1"/>
          <p:nvPr/>
        </p:nvSpPr>
        <p:spPr>
          <a:xfrm>
            <a:off x="-403141" y="5224361"/>
            <a:ext cx="5616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ביולוגיה 5 </a:t>
            </a:r>
            <a:r>
              <a:rPr lang="he-IL" sz="2000" b="1" dirty="0" err="1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יח"ל</a:t>
            </a:r>
            <a:r>
              <a:rPr lang="he-IL" sz="2000" b="1" dirty="0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מזכה את התלמידים הנבחנים </a:t>
            </a:r>
          </a:p>
          <a:p>
            <a:r>
              <a:rPr lang="he-IL" sz="2000" b="1" dirty="0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בבחינת בגרות בבונוס מוגדל.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לחצן פעולה: קדימה או הבא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FB612CF-FD93-AAAC-D6E1-8A19B4F4B33D}"/>
              </a:ext>
            </a:extLst>
          </p:cNvPr>
          <p:cNvSpPr/>
          <p:nvPr/>
        </p:nvSpPr>
        <p:spPr>
          <a:xfrm>
            <a:off x="729279" y="4538337"/>
            <a:ext cx="615298" cy="584775"/>
          </a:xfrm>
          <a:prstGeom prst="actionButtonForwardNext">
            <a:avLst/>
          </a:prstGeom>
          <a:solidFill>
            <a:srgbClr val="6F8136"/>
          </a:solidFill>
          <a:ln>
            <a:solidFill>
              <a:srgbClr val="6F81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53E76A6-6849-0049-81F9-2445D8644B58}"/>
              </a:ext>
            </a:extLst>
          </p:cNvPr>
          <p:cNvSpPr txBox="1"/>
          <p:nvPr/>
        </p:nvSpPr>
        <p:spPr>
          <a:xfrm>
            <a:off x="4955975" y="6357476"/>
            <a:ext cx="5405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* הקבלה למגמה מותנת בראיון אישי ובציון 80 ומעלה*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08485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7B561-31FC-770C-3F71-F5C00F68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0290348A-7839-6ACD-D663-6E3A8EF252D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4C58B217-EE45-64F7-3BDC-EA6BA34D56B2}"/>
              </a:ext>
            </a:extLst>
          </p:cNvPr>
          <p:cNvSpPr/>
          <p:nvPr/>
        </p:nvSpPr>
        <p:spPr>
          <a:xfrm rot="5400000" flipH="1">
            <a:off x="5359459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1054D1D-530E-DA8D-5332-35E8BEA1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1" y="453811"/>
            <a:ext cx="5048955" cy="962159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63914282-20DE-0A76-C2E3-9B3A52D0282B}"/>
              </a:ext>
            </a:extLst>
          </p:cNvPr>
          <p:cNvSpPr/>
          <p:nvPr/>
        </p:nvSpPr>
        <p:spPr>
          <a:xfrm>
            <a:off x="6577074" y="5388526"/>
            <a:ext cx="5274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b="1" dirty="0">
                <a:solidFill>
                  <a:srgbClr val="6F8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פיזיקה ברמה של 5 יחל מוכר ע"י המועצה להשכלה גבוהה, אפשרות ל 10 יחידות פיזיקה (5 יח' נוספות של פיזיקה מחקרית - כיתה אזורית אחה"צ). 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97EFB13-CBAF-1661-4C2A-5C9E65F1B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92" y="2011993"/>
            <a:ext cx="3978601" cy="48877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8DB1435-257A-23C5-2F91-CBEC6E302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793" y="453811"/>
            <a:ext cx="5602308" cy="78334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CB9A2F-521E-8332-7290-E5E65E1AA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750" y="2067722"/>
            <a:ext cx="5172009" cy="2869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1BB87D-F3F4-F9D7-3F0E-1AC2934D245E}"/>
              </a:ext>
            </a:extLst>
          </p:cNvPr>
          <p:cNvSpPr txBox="1"/>
          <p:nvPr/>
        </p:nvSpPr>
        <p:spPr>
          <a:xfrm>
            <a:off x="247460" y="2979072"/>
            <a:ext cx="5601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עיקר הלמידה בהתנסות אישית, מעבדות </a:t>
            </a:r>
            <a:r>
              <a:rPr lang="he-I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מצויידות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במיטב המכשור וצוות איכותי ומיומן.</a:t>
            </a:r>
          </a:p>
          <a:p>
            <a:pPr algn="just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הלימודים אינם מותנים במבחני קבלה למעט ציון סף ב 4 יחל מתמטיקה ורצון ללמוד. </a:t>
            </a:r>
          </a:p>
          <a:p>
            <a:pPr algn="just"/>
            <a:r>
              <a:rPr lang="he-I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נושאי לימוד: </a:t>
            </a:r>
          </a:p>
          <a:p>
            <a:pPr algn="just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שכבת י':    </a:t>
            </a:r>
            <a:r>
              <a:rPr lang="he-I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קינמטיקה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ואופטיקה</a:t>
            </a:r>
          </a:p>
          <a:p>
            <a:pPr algn="just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שכבת י"א: מכניקה</a:t>
            </a:r>
          </a:p>
          <a:p>
            <a:pPr algn="just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שכבת י"ב: חשמל ומגנטיות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744CD30-0D02-5DBB-2C33-A98C2B7A8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410" y="1329674"/>
            <a:ext cx="4410691" cy="59063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C3ED2A8-076D-55B9-145C-D8B096836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3" y="1451463"/>
            <a:ext cx="5910920" cy="6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0671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46CDA-5ADC-BB18-DAEE-DC70DFA52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D5A5862-FF69-D7FA-6843-B4A4A8EBCF9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077A44A6-0720-FAFF-1BAE-B0F02766541F}"/>
              </a:ext>
            </a:extLst>
          </p:cNvPr>
          <p:cNvSpPr/>
          <p:nvPr/>
        </p:nvSpPr>
        <p:spPr>
          <a:xfrm rot="16200000">
            <a:off x="5160570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324794D-902B-4E9D-289E-1D718404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503" y="1160875"/>
            <a:ext cx="4132541" cy="93004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34DFCC8-4830-08D6-3939-26561573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65" y="2163722"/>
            <a:ext cx="4681524" cy="57512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5187D2E-EF41-4396-D0A8-AACA30A51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5" y="431924"/>
            <a:ext cx="5632269" cy="774522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91B2308-1EED-BD3A-6DF2-211AFA8C72EB}"/>
              </a:ext>
            </a:extLst>
          </p:cNvPr>
          <p:cNvSpPr txBox="1"/>
          <p:nvPr/>
        </p:nvSpPr>
        <p:spPr>
          <a:xfrm>
            <a:off x="291401" y="4250578"/>
            <a:ext cx="5069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המגמה הינה מגמה טכנולוגית (תעודת הסמכה טכנולוגית רמה 3) ובהיקף של 10 יחידות לימוד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E0E82474-062D-91F6-B8CB-C33F08953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57" y="1680714"/>
            <a:ext cx="3894544" cy="22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תמונה 13" descr="תמונה שמכילה טקסט, גופן, עיצוב&#10;&#10;התיאור נוצר באופן אוטומטי">
            <a:extLst>
              <a:ext uri="{FF2B5EF4-FFF2-40B4-BE49-F238E27FC236}">
                <a16:creationId xmlns:a16="http://schemas.microsoft.com/office/drawing/2014/main" id="{97AA12C2-9799-5BE6-2EB0-2435406252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t="52014" r="8944" b="12967"/>
          <a:stretch/>
        </p:blipFill>
        <p:spPr>
          <a:xfrm>
            <a:off x="0" y="4835353"/>
            <a:ext cx="6206532" cy="1933979"/>
          </a:xfrm>
          <a:prstGeom prst="rect">
            <a:avLst/>
          </a:prstGeom>
        </p:spPr>
      </p:pic>
      <p:pic>
        <p:nvPicPr>
          <p:cNvPr id="15" name="תמונה 14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611A64A3-EBE8-82A0-FB1C-5D445BE1C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90" y="5119972"/>
            <a:ext cx="1654315" cy="158261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4C25859-FBB6-ADC1-657B-91ED2FBFE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5235" y="419450"/>
            <a:ext cx="5647035" cy="786996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C91A357-3BF9-FCEE-F147-27B7D6233008}"/>
              </a:ext>
            </a:extLst>
          </p:cNvPr>
          <p:cNvSpPr txBox="1"/>
          <p:nvPr/>
        </p:nvSpPr>
        <p:spPr>
          <a:xfrm>
            <a:off x="6096000" y="2796717"/>
            <a:ext cx="52227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  <a:buNone/>
            </a:pPr>
            <a:r>
              <a:rPr lang="he-I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חיבור לתעשייה ולעולם</a:t>
            </a:r>
            <a:r>
              <a:rPr lang="he-I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 האמיתי הלימודים במגמה יוצאים מגבולות הכיתה. אנו מקיימים סיורים לימודיים בחברות הייטק וטכנולוגיה מובילות (כדוגמת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Monday.com, Amazon,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AppsFlyer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LiveU</a:t>
            </a:r>
            <a:r>
              <a:rPr lang="he-I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), פוגשים אנליסטיות ואנליסטים בכירים מהתעשייה, ורואים מקרוב איך נתונים מנהלים את העולם העסקי.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Gisha" panose="020B0502040204020203" pitchFamily="34" charset="-79"/>
            </a:endParaRPr>
          </a:p>
        </p:txBody>
      </p:sp>
      <p:pic>
        <p:nvPicPr>
          <p:cNvPr id="16" name="תמונה 15" descr="‪How to use monday.com: Step by step to create your first board‬‏">
            <a:extLst>
              <a:ext uri="{FF2B5EF4-FFF2-40B4-BE49-F238E27FC236}">
                <a16:creationId xmlns:a16="http://schemas.microsoft.com/office/drawing/2014/main" id="{A4833E23-3083-6857-97C2-625D4C71E7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8272" r="8679" b="16093"/>
          <a:stretch>
            <a:fillRect/>
          </a:stretch>
        </p:blipFill>
        <p:spPr bwMode="auto">
          <a:xfrm>
            <a:off x="8781358" y="4780764"/>
            <a:ext cx="749030" cy="7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תמונה 16" descr="‪AppsFlyer Status‬‏">
            <a:extLst>
              <a:ext uri="{FF2B5EF4-FFF2-40B4-BE49-F238E27FC236}">
                <a16:creationId xmlns:a16="http://schemas.microsoft.com/office/drawing/2014/main" id="{1543AE08-3993-3CA6-1371-6533136E5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75" y="5673046"/>
            <a:ext cx="2181139" cy="7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תמונה 17" descr="‪LiveU גיוס עובדים QA Engineer | Kfar Saba LinkedIn‬‏">
            <a:extLst>
              <a:ext uri="{FF2B5EF4-FFF2-40B4-BE49-F238E27FC236}">
                <a16:creationId xmlns:a16="http://schemas.microsoft.com/office/drawing/2014/main" id="{85A90099-7A29-38EE-5B0F-D44907DE8D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24185"/>
          <a:stretch>
            <a:fillRect/>
          </a:stretch>
        </p:blipFill>
        <p:spPr bwMode="auto">
          <a:xfrm>
            <a:off x="7300875" y="4816725"/>
            <a:ext cx="1268730" cy="657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27296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3082A-675D-9401-0F6D-858FEDBD3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75DAF03-6E94-1534-897C-B6F14F64FC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20FFB676-848D-1530-25D5-FF9BF4D2BE3B}"/>
              </a:ext>
            </a:extLst>
          </p:cNvPr>
          <p:cNvSpPr/>
          <p:nvPr/>
        </p:nvSpPr>
        <p:spPr>
          <a:xfrm rot="5400000" flipH="1">
            <a:off x="5534281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9C3097F-397D-1F7B-4F73-1279C9BF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90" y="164028"/>
            <a:ext cx="6199366" cy="143728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EC33305-C166-325B-2378-E99D9906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48" y="1377995"/>
            <a:ext cx="8697539" cy="781159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AD71952-F11D-87D7-BC4C-4F057D6E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130" y="2113221"/>
            <a:ext cx="5363678" cy="495802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5EA7E0A8-4471-1D0B-BD55-A4752B367238}"/>
              </a:ext>
            </a:extLst>
          </p:cNvPr>
          <p:cNvSpPr/>
          <p:nvPr/>
        </p:nvSpPr>
        <p:spPr>
          <a:xfrm>
            <a:off x="3248537" y="5057608"/>
            <a:ext cx="8341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ציון 85 ומעלה במתמטיקה (הקבצה א')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ציון ממוצע 80 ומעלה בכל המקצועות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התנהגות א'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עמידה במבחן מיון – מבחן הבודק חשיבה לוגית ואין צורך להתכונן אליו</a:t>
            </a:r>
          </a:p>
          <a:p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בתיכון הרצוג כ"ס.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עמידה בראיון קבלה – תלמידים שעברו את המבחן יקבלו זימון טלפוני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C8BD9CC-34D4-D8DF-14C4-3478AD0C4237}"/>
              </a:ext>
            </a:extLst>
          </p:cNvPr>
          <p:cNvSpPr txBox="1"/>
          <p:nvPr/>
        </p:nvSpPr>
        <p:spPr>
          <a:xfrm>
            <a:off x="10120648" y="4624107"/>
            <a:ext cx="1399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u="sng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תנאי קבלה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7ACDDE8C-7CF6-CF44-6532-A0BE371A7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82" y="2942639"/>
            <a:ext cx="4698198" cy="3482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BA88FF5-C49F-FE7C-E2D7-C84B0EADB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710" y="2804539"/>
            <a:ext cx="6304559" cy="1695226"/>
          </a:xfrm>
          <a:prstGeom prst="rect">
            <a:avLst/>
          </a:prstGeom>
        </p:spPr>
      </p:pic>
      <p:pic>
        <p:nvPicPr>
          <p:cNvPr id="8" name="תמונה 7" descr="תמונה שמכילה גופן, גרפיקה, טיפוגרפיה, מספ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5C84F70-4CFF-E9D5-2D11-F13B097FC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626" y="164028"/>
            <a:ext cx="3185434" cy="12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88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B65C5-78F2-CFC6-9C81-4C290D31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B17C413-53A3-546A-9A2F-C6C38B76192D}"/>
              </a:ext>
            </a:extLst>
          </p:cNvPr>
          <p:cNvSpPr/>
          <p:nvPr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16CB268A-C96C-80B7-282E-D92B50E5538F}"/>
              </a:ext>
            </a:extLst>
          </p:cNvPr>
          <p:cNvSpPr/>
          <p:nvPr/>
        </p:nvSpPr>
        <p:spPr>
          <a:xfrm rot="5400000" flipH="1">
            <a:off x="5534281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4EFF49-B090-F477-C30A-0B0946148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3" y="1088845"/>
            <a:ext cx="4391638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9035"/>
      </p:ext>
    </p:extLst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69F51-A3DA-3408-110E-8F0F15FB8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0C1A539-6022-C8AB-D1C1-AE7707D9512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49B740B1-B7F2-3A1A-D32E-501B8594D603}"/>
              </a:ext>
            </a:extLst>
          </p:cNvPr>
          <p:cNvSpPr/>
          <p:nvPr/>
        </p:nvSpPr>
        <p:spPr>
          <a:xfrm rot="16200000">
            <a:off x="5160570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801C2E0-7F16-4FA5-CC79-338EB211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713" y="499125"/>
            <a:ext cx="4525006" cy="143847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6797FBD-F3CC-5E8B-A0EB-F656B6048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80" y="541830"/>
            <a:ext cx="5306692" cy="60867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0648D69-152C-15C3-0430-0726AF458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4814">
            <a:off x="1780016" y="1675650"/>
            <a:ext cx="2039702" cy="2719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C01B9C6-BE87-06C6-3537-041767D99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682740">
            <a:off x="3294433" y="2903222"/>
            <a:ext cx="2316190" cy="180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775B6451-B0FD-DDB4-CBF7-66FC326786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148152" y="2907721"/>
            <a:ext cx="2439383" cy="1817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5B1E221-B861-C145-4CA4-D2BF2E5A9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978" y="1812087"/>
            <a:ext cx="4082476" cy="501533"/>
          </a:xfrm>
          <a:prstGeom prst="rect">
            <a:avLst/>
          </a:prstGeom>
        </p:spPr>
      </p:pic>
      <p:pic>
        <p:nvPicPr>
          <p:cNvPr id="21" name="תמונה 20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F9FCC67F-4966-D937-6DC9-2BE830D4F5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296" y="5036399"/>
            <a:ext cx="1654315" cy="158261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53BEE81-9BBA-AC4A-EC48-D87889AB5FE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8554" y="4920400"/>
            <a:ext cx="6805747" cy="19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09977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FCA82-FFBA-8EA0-DA61-AC54A9B47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0566068-6D4D-B98B-26E2-4BC703F1E1B4}"/>
              </a:ext>
            </a:extLst>
          </p:cNvPr>
          <p:cNvSpPr/>
          <p:nvPr/>
        </p:nvSpPr>
        <p:spPr>
          <a:xfrm>
            <a:off x="0" y="-53172"/>
            <a:ext cx="6096000" cy="6911172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F2CC48F2-B7C3-F9F1-E295-2E26E7A458FF}"/>
              </a:ext>
            </a:extLst>
          </p:cNvPr>
          <p:cNvSpPr/>
          <p:nvPr/>
        </p:nvSpPr>
        <p:spPr>
          <a:xfrm rot="5400000">
            <a:off x="5291567" y="2975347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2EA5D8F3-A69A-33E3-7C84-920E81FC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54" y="1768155"/>
            <a:ext cx="4082476" cy="501533"/>
          </a:xfrm>
          <a:prstGeom prst="rect">
            <a:avLst/>
          </a:prstGeom>
        </p:spPr>
      </p:pic>
      <p:pic>
        <p:nvPicPr>
          <p:cNvPr id="21" name="תמונה 20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3593C86B-35E7-6842-89FB-3B35E2E89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5" y="4880174"/>
            <a:ext cx="1654315" cy="1582615"/>
          </a:xfrm>
          <a:prstGeom prst="rect">
            <a:avLst/>
          </a:prstGeom>
        </p:spPr>
      </p:pic>
      <p:pic>
        <p:nvPicPr>
          <p:cNvPr id="5" name="תמונה 4" descr="תמונה שמכילה גופן, גרפיקה, טקסט, לוגו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56830EC-18F0-21CF-D826-6AD71CBAC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2" y="252738"/>
            <a:ext cx="5477639" cy="1552792"/>
          </a:xfrm>
          <a:prstGeom prst="rect">
            <a:avLst/>
          </a:prstGeom>
        </p:spPr>
      </p:pic>
      <p:pic>
        <p:nvPicPr>
          <p:cNvPr id="8" name="תמונה 7" descr="תמונה שמכילה טקסט, צילום מסך, גופן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67D0B20-52BF-7832-24C9-65EF38A371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6F8136"/>
              </a:clrFrom>
              <a:clrTo>
                <a:srgbClr val="6F813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1171" y="4779164"/>
            <a:ext cx="7293796" cy="2025664"/>
          </a:xfrm>
          <a:prstGeom prst="rect">
            <a:avLst/>
          </a:prstGeom>
        </p:spPr>
      </p:pic>
      <p:pic>
        <p:nvPicPr>
          <p:cNvPr id="12" name="תמונה 11" descr="תמונה שמכילה אומנות, ספר, אומנות ילדים, שרטוט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AE1BD619-7E4F-E40E-C842-46BBC684AE0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72" y="1307341"/>
            <a:ext cx="6351703" cy="357283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02ADAF-0BC0-99D5-0E00-E828CF8BD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851" y="279768"/>
            <a:ext cx="5325218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436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5FA7843A-1E15-CD2E-0C29-1BDD155E6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1600" r="65" b="-351"/>
          <a:stretch>
            <a:fillRect/>
          </a:stretch>
        </p:blipFill>
        <p:spPr>
          <a:xfrm>
            <a:off x="1382525" y="11151"/>
            <a:ext cx="9244588" cy="68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11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B0775-CFB8-ADEA-9ABA-1AD11CF85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4EA6564-C4E3-5D17-82A1-71C32ADFC88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2E08D128-FAB0-A1C9-AD64-FC1CB41291C4}"/>
              </a:ext>
            </a:extLst>
          </p:cNvPr>
          <p:cNvSpPr/>
          <p:nvPr/>
        </p:nvSpPr>
        <p:spPr>
          <a:xfrm rot="16200000">
            <a:off x="5160570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80B2FD4-468F-9B82-F9B6-9B0CFFD8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01" y="928344"/>
            <a:ext cx="5377197" cy="12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2004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6C4F4-2AAB-090C-3F2B-EF6FCE00B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4746313-11E9-CD8E-3273-118D94E170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6EAE4362-0DE1-6D05-4B96-00244D1824D0}"/>
              </a:ext>
            </a:extLst>
          </p:cNvPr>
          <p:cNvSpPr/>
          <p:nvPr/>
        </p:nvSpPr>
        <p:spPr>
          <a:xfrm rot="5400000" flipH="1">
            <a:off x="5534281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2F2CF0B-628E-F15A-FEF6-58346694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5" y="401251"/>
            <a:ext cx="5802069" cy="111604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9FD9DA0-E6FC-BEFA-569D-C9061818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91" y="2010310"/>
            <a:ext cx="3763369" cy="462331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9BD0A9B4-AAF2-8825-D599-8B4B96048F78}"/>
              </a:ext>
            </a:extLst>
          </p:cNvPr>
          <p:cNvSpPr/>
          <p:nvPr/>
        </p:nvSpPr>
        <p:spPr>
          <a:xfrm>
            <a:off x="3738948" y="4256148"/>
            <a:ext cx="8341871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ממוצע של 80 ומעלה בתעודה של סוף כיתה ט'. למעוניינים 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he-I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להצטרף עם ממוצע נמוך יותר – ניתן על בסיס המלצה מבית הספר.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תשלום 1440 שקלים לשנה. 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he-IL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ניתן לקבל מלגות לזכאים – העמותה ללא מטרות רווח, 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he-IL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אלא עמותה עם מטרות חינוכיות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e-IL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2651CA0-1FAF-79D2-8E8C-9C938ECB5992}"/>
              </a:ext>
            </a:extLst>
          </p:cNvPr>
          <p:cNvSpPr txBox="1"/>
          <p:nvPr/>
        </p:nvSpPr>
        <p:spPr>
          <a:xfrm>
            <a:off x="9706707" y="3657097"/>
            <a:ext cx="1972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u="sng" cap="al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תנאי קבלה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699AC688-FB6D-AEB5-FFFE-F9AF4F25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9883" y="433383"/>
            <a:ext cx="2902446" cy="27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תמונה 12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4FCD61CC-CCEA-9F3E-17BE-2A27F5AD5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" y="5171729"/>
            <a:ext cx="1654315" cy="158261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264D26C-5A14-C426-2194-2772CDE5E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83" y="1400043"/>
            <a:ext cx="5208200" cy="5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9115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4ED0A-A0CC-23E2-91B2-EAD91DCE9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FBFFA220-33E5-64FD-8F0E-476965DB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383" y="1854200"/>
            <a:ext cx="5725324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15847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FBBA3B0-18FB-D3F8-E9A5-9E25F283F26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DCF7FC8D-7404-593B-B408-64DB774627E6}"/>
              </a:ext>
            </a:extLst>
          </p:cNvPr>
          <p:cNvSpPr/>
          <p:nvPr/>
        </p:nvSpPr>
        <p:spPr>
          <a:xfrm rot="5400000">
            <a:off x="5577422" y="2951867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A4EDD5-BC9C-4A38-0FEA-8560ACB9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13" y="400600"/>
            <a:ext cx="5698087" cy="2215416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77ACE982-99D3-5E20-0093-4E2B6C5E762E}"/>
              </a:ext>
            </a:extLst>
          </p:cNvPr>
          <p:cNvSpPr/>
          <p:nvPr/>
        </p:nvSpPr>
        <p:spPr>
          <a:xfrm>
            <a:off x="5769109" y="2738849"/>
            <a:ext cx="594404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ציפי יעקב 	   -	מנהלת ביה"ס</a:t>
            </a:r>
          </a:p>
          <a:p>
            <a:pPr>
              <a:lnSpc>
                <a:spcPct val="150000"/>
              </a:lnSpc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שגית קאופמן    -	יועצת </a:t>
            </a:r>
            <a:r>
              <a:rPr 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חט"ע</a:t>
            </a:r>
            <a:endParaRPr 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דגנית בן ארי  	   -	רכזת </a:t>
            </a:r>
            <a:r>
              <a:rPr 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מב"ר</a:t>
            </a:r>
            <a:endParaRPr 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ריקי אוחיון 	   -	רכזת פדגוגית</a:t>
            </a:r>
          </a:p>
        </p:txBody>
      </p:sp>
      <p:pic>
        <p:nvPicPr>
          <p:cNvPr id="9" name="תמונה 8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51BC1D0C-81E2-C39F-F35D-CC84080C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" y="5171729"/>
            <a:ext cx="1654315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31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DFDB9-0560-2A83-4416-C7E0F3066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8814531-0444-5861-A50B-D81F2FB0E43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96EE7C4B-A39D-6DA6-8F20-8052DACF81F9}"/>
              </a:ext>
            </a:extLst>
          </p:cNvPr>
          <p:cNvSpPr/>
          <p:nvPr/>
        </p:nvSpPr>
        <p:spPr>
          <a:xfrm rot="5400000">
            <a:off x="5577422" y="2951867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F4602368-9D7B-D8E6-A44D-E814834AA7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344189"/>
            <a:ext cx="6401169" cy="3856643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73D37670-CDB3-07EB-9561-7353B495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06" y="448449"/>
            <a:ext cx="4629796" cy="1895740"/>
          </a:xfrm>
          <a:prstGeom prst="rect">
            <a:avLst/>
          </a:prstGeom>
        </p:spPr>
      </p:pic>
      <p:pic>
        <p:nvPicPr>
          <p:cNvPr id="22" name="תמונה 21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7830731E-6CCA-5717-2C85-BCD5E51D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" y="5171729"/>
            <a:ext cx="1654315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837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6944-F6DA-892B-58BF-DB8DDECD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AAF71C6-ACA2-345A-5555-03BC1FABA8E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89A8E1D2-6D04-952D-345C-62A5B0EF95CE}"/>
              </a:ext>
            </a:extLst>
          </p:cNvPr>
          <p:cNvSpPr/>
          <p:nvPr/>
        </p:nvSpPr>
        <p:spPr>
          <a:xfrm rot="16200000">
            <a:off x="5160570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8D339E3-5949-4A0C-D3EE-993520BB0A94}"/>
              </a:ext>
            </a:extLst>
          </p:cNvPr>
          <p:cNvSpPr txBox="1">
            <a:spLocks/>
          </p:cNvSpPr>
          <p:nvPr/>
        </p:nvSpPr>
        <p:spPr>
          <a:xfrm>
            <a:off x="-2116716" y="1059447"/>
            <a:ext cx="7315200" cy="99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e-IL" sz="1400" b="1" dirty="0">
                <a:cs typeface="+mj-cs"/>
              </a:rPr>
              <a:t>מטרה</a:t>
            </a:r>
            <a:r>
              <a:rPr lang="he-IL" sz="1400" dirty="0">
                <a:cs typeface="+mj-cs"/>
              </a:rPr>
              <a:t>: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e-IL" sz="1400" dirty="0">
                <a:cs typeface="+mj-cs"/>
              </a:rPr>
              <a:t>טיפוח בוגרת מעורבת, בעלת תודעת חברתית, אכפתית, אחראית,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e-IL" sz="1400" dirty="0">
                <a:cs typeface="+mj-cs"/>
              </a:rPr>
              <a:t>אשר רואה בתוכנית המעורבות החברתית דרך חיים.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2AAC81F-A72A-7EA8-EBDB-8D7ED43E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87" y="1216289"/>
            <a:ext cx="536977" cy="536977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F441665E-A1BA-DFCA-FA32-9BA4D14FC41E}"/>
              </a:ext>
            </a:extLst>
          </p:cNvPr>
          <p:cNvSpPr/>
          <p:nvPr/>
        </p:nvSpPr>
        <p:spPr>
          <a:xfrm>
            <a:off x="-848226" y="228826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1400" dirty="0">
                <a:cs typeface="+mj-cs"/>
              </a:rPr>
              <a:t>התוכנית מתפרסת לאורך שלוש שנות התיכון והיא מהווה</a:t>
            </a:r>
          </a:p>
          <a:p>
            <a:pPr algn="r"/>
            <a:r>
              <a:rPr lang="he-IL" sz="1400" b="1" dirty="0">
                <a:cs typeface="+mj-cs"/>
              </a:rPr>
              <a:t>תנאי הכרחי לקבלת תעודת בגרות. </a:t>
            </a: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AFDC73A3-834E-9519-834C-FB8CC7BAB143}"/>
              </a:ext>
            </a:extLst>
          </p:cNvPr>
          <p:cNvCxnSpPr>
            <a:cxnSpLocks/>
          </p:cNvCxnSpPr>
          <p:nvPr/>
        </p:nvCxnSpPr>
        <p:spPr>
          <a:xfrm flipH="1">
            <a:off x="842838" y="3213410"/>
            <a:ext cx="43113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008F55AC-6795-638B-F759-8C45D40D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87" y="4214316"/>
            <a:ext cx="536976" cy="536976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B002311D-A076-9E0B-9E04-973AD4F4D313}"/>
              </a:ext>
            </a:extLst>
          </p:cNvPr>
          <p:cNvSpPr/>
          <p:nvPr/>
        </p:nvSpPr>
        <p:spPr>
          <a:xfrm>
            <a:off x="2081220" y="5665677"/>
            <a:ext cx="3166251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1400" dirty="0">
                <a:cs typeface="+mj-cs"/>
              </a:rPr>
              <a:t>בסיומה של התוכנית, ישנם שלוש רמות הערכה: </a:t>
            </a:r>
          </a:p>
          <a:p>
            <a:pPr algn="r"/>
            <a:r>
              <a:rPr lang="he-IL" sz="1400" dirty="0">
                <a:cs typeface="+mj-cs"/>
              </a:rPr>
              <a:t>בהצטיינות / בהצלחה / סיימה.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DB1DA2B-4FFD-27A4-99B6-7D900AC58F21}"/>
              </a:ext>
            </a:extLst>
          </p:cNvPr>
          <p:cNvSpPr/>
          <p:nvPr/>
        </p:nvSpPr>
        <p:spPr>
          <a:xfrm>
            <a:off x="-848226" y="274540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1400" dirty="0">
                <a:cs typeface="+mj-cs"/>
              </a:rPr>
              <a:t>התוכנית כוללת </a:t>
            </a:r>
            <a:r>
              <a:rPr lang="he-IL" sz="1400" u="sng" dirty="0">
                <a:cs typeface="+mj-cs"/>
              </a:rPr>
              <a:t>התנדבות אישית</a:t>
            </a:r>
            <a:r>
              <a:rPr lang="he-IL" sz="1400" dirty="0">
                <a:cs typeface="+mj-cs"/>
              </a:rPr>
              <a:t>, </a:t>
            </a:r>
            <a:r>
              <a:rPr lang="he-IL" sz="1400" u="sng" dirty="0">
                <a:cs typeface="+mj-cs"/>
              </a:rPr>
              <a:t>התנדבות קבוצתית </a:t>
            </a:r>
            <a:r>
              <a:rPr lang="he-IL" sz="1400" dirty="0">
                <a:cs typeface="+mj-cs"/>
              </a:rPr>
              <a:t>ושיעורים עיונים. </a:t>
            </a:r>
          </a:p>
        </p:txBody>
      </p:sp>
      <p:graphicFrame>
        <p:nvGraphicFramePr>
          <p:cNvPr id="12" name="טבלה 20">
            <a:extLst>
              <a:ext uri="{FF2B5EF4-FFF2-40B4-BE49-F238E27FC236}">
                <a16:creationId xmlns:a16="http://schemas.microsoft.com/office/drawing/2014/main" id="{36E8D01B-8A37-E12A-4201-94D5E774A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19318"/>
              </p:ext>
            </p:extLst>
          </p:nvPr>
        </p:nvGraphicFramePr>
        <p:xfrm>
          <a:off x="-1132283" y="3817725"/>
          <a:ext cx="6362395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6681">
                  <a:extLst>
                    <a:ext uri="{9D8B030D-6E8A-4147-A177-3AD203B41FA5}">
                      <a16:colId xmlns:a16="http://schemas.microsoft.com/office/drawing/2014/main" val="2829897996"/>
                    </a:ext>
                  </a:extLst>
                </a:gridCol>
                <a:gridCol w="2298498">
                  <a:extLst>
                    <a:ext uri="{9D8B030D-6E8A-4147-A177-3AD203B41FA5}">
                      <a16:colId xmlns:a16="http://schemas.microsoft.com/office/drawing/2014/main" val="3762024214"/>
                    </a:ext>
                  </a:extLst>
                </a:gridCol>
                <a:gridCol w="3067216">
                  <a:extLst>
                    <a:ext uri="{9D8B030D-6E8A-4147-A177-3AD203B41FA5}">
                      <a16:colId xmlns:a16="http://schemas.microsoft.com/office/drawing/2014/main" val="409045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42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כיתה י'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60 שעות התנדבות אישית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30 שעות התנדבות קבוצתית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15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כיתה י"א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30 שעות התנדבות אישית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30 שעות התנדבות קבוצתית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41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כיתה י"ב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         </a:t>
                      </a:r>
                      <a:r>
                        <a:rPr lang="en-US" sz="1400" dirty="0">
                          <a:cs typeface="+mj-cs"/>
                        </a:rPr>
                        <a:t>      </a:t>
                      </a:r>
                      <a:r>
                        <a:rPr lang="he-IL" sz="1400" dirty="0">
                          <a:cs typeface="+mj-cs"/>
                        </a:rPr>
                        <a:t> -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cs typeface="+mj-cs"/>
                        </a:rPr>
                        <a:t>30 שעות התנדבות קבוצתית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69961"/>
                  </a:ext>
                </a:extLst>
              </a:tr>
            </a:tbl>
          </a:graphicData>
        </a:graphic>
      </p:graphicFrame>
      <p:pic>
        <p:nvPicPr>
          <p:cNvPr id="13" name="תמונה 12">
            <a:extLst>
              <a:ext uri="{FF2B5EF4-FFF2-40B4-BE49-F238E27FC236}">
                <a16:creationId xmlns:a16="http://schemas.microsoft.com/office/drawing/2014/main" id="{0A69C275-A75A-B85D-F93B-54C9C926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143" y="2288261"/>
            <a:ext cx="536975" cy="53697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ADB312E-5B2A-87C6-C7AF-98127713A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143" y="5665677"/>
            <a:ext cx="466420" cy="466420"/>
          </a:xfrm>
          <a:prstGeom prst="rect">
            <a:avLst/>
          </a:prstGeom>
        </p:spPr>
      </p:pic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64F9FBB1-7D78-98A4-4602-0AFD6267E12B}"/>
              </a:ext>
            </a:extLst>
          </p:cNvPr>
          <p:cNvCxnSpPr>
            <a:cxnSpLocks/>
          </p:cNvCxnSpPr>
          <p:nvPr/>
        </p:nvCxnSpPr>
        <p:spPr>
          <a:xfrm flipH="1">
            <a:off x="842838" y="2078976"/>
            <a:ext cx="43113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4EEA251D-A209-860D-1635-79184D899224}"/>
              </a:ext>
            </a:extLst>
          </p:cNvPr>
          <p:cNvCxnSpPr>
            <a:cxnSpLocks/>
          </p:cNvCxnSpPr>
          <p:nvPr/>
        </p:nvCxnSpPr>
        <p:spPr>
          <a:xfrm flipH="1">
            <a:off x="111318" y="5536517"/>
            <a:ext cx="504289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6949F7A8-8B1E-48DC-B99D-94CA4F1D1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166" y="855773"/>
            <a:ext cx="5449533" cy="10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2441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CD455-762A-AEE1-BDA0-AD54FE04C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08FC0F4-389D-43E1-93B1-2647C760D19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A23D310D-8880-6969-2D7C-B7CB0F554F59}"/>
              </a:ext>
            </a:extLst>
          </p:cNvPr>
          <p:cNvSpPr/>
          <p:nvPr/>
        </p:nvSpPr>
        <p:spPr>
          <a:xfrm rot="5400000">
            <a:off x="5577422" y="2951867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4C39102-E545-D103-40B1-0D82AC6F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7598" y="346606"/>
            <a:ext cx="5473652" cy="413126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6A060E17-3CD5-623B-A0D8-B6907C391A09}"/>
              </a:ext>
            </a:extLst>
          </p:cNvPr>
          <p:cNvSpPr/>
          <p:nvPr/>
        </p:nvSpPr>
        <p:spPr>
          <a:xfrm>
            <a:off x="8609257" y="4617731"/>
            <a:ext cx="31646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שימו לב: </a:t>
            </a:r>
          </a:p>
          <a:p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בונוס ניתן כאשר הציון במקצוע הוא 60 לפחות.</a:t>
            </a:r>
          </a:p>
        </p:txBody>
      </p:sp>
      <p:pic>
        <p:nvPicPr>
          <p:cNvPr id="9" name="תמונה 8" descr="תמונה שמכילה טקסט, לוגו, פוסטר, גופן&#10;&#10;התיאור נוצר באופן אוטומטי">
            <a:extLst>
              <a:ext uri="{FF2B5EF4-FFF2-40B4-BE49-F238E27FC236}">
                <a16:creationId xmlns:a16="http://schemas.microsoft.com/office/drawing/2014/main" id="{B0DD4FB7-047E-3C9A-E9C1-A2B1C9C8B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" y="5171729"/>
            <a:ext cx="1654315" cy="158261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3E8B8F0-87DD-2B02-E052-9071950FA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1" y="326306"/>
            <a:ext cx="5337637" cy="8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0377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6B17662-B9EF-E3AE-0E4E-684CA8F2B5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A14C6EC6-EDA9-45F5-6836-D412859D6566}"/>
              </a:ext>
            </a:extLst>
          </p:cNvPr>
          <p:cNvSpPr/>
          <p:nvPr/>
        </p:nvSpPr>
        <p:spPr>
          <a:xfrm rot="16200000">
            <a:off x="5160570" y="2951866"/>
            <a:ext cx="1380301" cy="954266"/>
          </a:xfrm>
          <a:prstGeom prst="triangle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431755E-B7CF-22C1-95A4-4DB16EE3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1" y="377005"/>
            <a:ext cx="3943900" cy="104789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C4C1AE5-5637-71BB-8FD2-E72FB7C4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5" y="1424901"/>
            <a:ext cx="4638196" cy="6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70963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9C78241A-0ADA-024F-B141-4DC3AC2AD3BB}"/>
              </a:ext>
            </a:extLst>
          </p:cNvPr>
          <p:cNvSpPr/>
          <p:nvPr/>
        </p:nvSpPr>
        <p:spPr>
          <a:xfrm>
            <a:off x="0" y="-67112"/>
            <a:ext cx="12192000" cy="6858000"/>
          </a:xfrm>
          <a:prstGeom prst="rect">
            <a:avLst/>
          </a:prstGeom>
          <a:solidFill>
            <a:srgbClr val="6F81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A84D15-F772-7530-FAC3-5FB298598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2" y="1980586"/>
            <a:ext cx="11401225" cy="19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86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10089</TotalTime>
  <Words>583</Words>
  <Application>Microsoft Office PowerPoint</Application>
  <PresentationFormat>מסך רחב</PresentationFormat>
  <Paragraphs>78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טלי מנצור</dc:creator>
  <cp:lastModifiedBy>טלי מנצור</cp:lastModifiedBy>
  <cp:revision>55</cp:revision>
  <dcterms:created xsi:type="dcterms:W3CDTF">2024-03-04T11:46:53Z</dcterms:created>
  <dcterms:modified xsi:type="dcterms:W3CDTF">2026-02-09T10:56:27Z</dcterms:modified>
</cp:coreProperties>
</file>